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90" r:id="rId3"/>
  </p:sldMasterIdLst>
  <p:notesMasterIdLst>
    <p:notesMasterId r:id="rId21"/>
  </p:notesMasterIdLst>
  <p:sldIdLst>
    <p:sldId id="256" r:id="rId4"/>
    <p:sldId id="257" r:id="rId5"/>
    <p:sldId id="258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28E20-11CC-4465-AA08-E7A39BE023A7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1B0D6-28E2-4730-8190-8518948231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89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803E2-437F-4B88-B54B-A913F17356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2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1FA180-CA59-44C0-ABEA-2826333A7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6ECAD3-5886-42D3-BFAA-09BE18561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912A8F-3251-48FD-811C-FDC36999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688CDB-7F0F-44AC-9DC2-F8166B4D1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562FB-4573-4213-8087-4BCE0806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66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FCFE71-8A2A-4396-92F3-D0C68F13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643B46-8FCB-4BDD-8A60-ABBDEEC3C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AA8DB6-68D9-405D-B0F7-3293AC7A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AE88E3-860A-48ED-B477-51DAB458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9CEEE7-3305-49D0-8D58-31ED7FAD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17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33302DE-2CC2-4908-9058-BD9E6DD72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E9724B-642F-447E-9F82-E8BD7E88B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DEF78C-9572-40A1-AFE6-21BC8765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D340CE-B8B2-4085-B5E9-052EB8CA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549DDF-2BDC-43BD-B7D3-7FECF523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042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307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192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79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921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757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5189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214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2E10B2-3E11-4DF1-BA02-2DAC1F28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49D2F8-8D55-49FD-9A33-5DF7A5BA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1096DA-D6E9-4C8D-A19F-438134A7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D803C4-F412-4D52-9A09-2A29C51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2D8184-91D2-4A64-A7C8-CF425D03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664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39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703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143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7288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279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795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08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266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560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069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5B6F9-DFD2-4254-A2C0-79A8F580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852623-63B2-4C86-AB4B-D6119AD69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BBEC22-600E-49F0-8C50-26D92367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FD48B3-E872-4292-A789-3B4C015D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522B3B-54C6-4543-9D18-D952253C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111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919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221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0384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03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6842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965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483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131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6286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09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485A3-8821-4CB0-8ADA-BDC255B3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B02045-0983-445F-9BD9-4F31176A5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B7A495-2F17-49E5-9EB2-B7ABCC9E4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113C8A-0F47-445C-9979-693AAC99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05B53B-366F-4377-9DF7-817973CB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62C7AD-790E-45B2-BF33-4C760E0F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9443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41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2856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24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710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39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04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FCBBD4-F8C7-4DE7-8DF9-EA2DF4B4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C2D99C-73D6-4B5A-B15E-FB8207E84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217A4D-4FE5-488E-8956-E8FB4186D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A68774-6EAF-4400-B88C-82D6EECA1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262DEF-CFE5-4861-813F-814C39A04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C58BDF-16D1-4DF1-A1AC-E37238E5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DA05764-4557-480C-9846-F532C4EE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D1C3122-E2DD-4786-ACEE-9030C2F5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82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F8866-13BC-4D80-B175-603F85C3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B6E931E-1D0B-493B-8962-F9982BE0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E45E05F-A9A4-4076-B215-5F12B25A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DF4F7A-B643-4E4B-9056-ABE3B3F1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925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8058314-2BCC-4C3F-A411-F6A129B8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30F3BAF-3F05-4176-8AD0-4DE83B6A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0BE353-D367-4109-8F11-1E53C30D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559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F60B7F-D2EA-49A9-B605-1B911085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CA700B-FFCF-416F-B852-9A1ADF53F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E1108D-EC02-4196-97E8-32D5F32C8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D7825F-A466-42B4-8B76-7E19678F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EFECDF-A047-4FD2-B2D0-E79B7D9C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5E545A-55D3-4D09-AC59-A8B00C8D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86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B460F-9012-479E-8896-745609C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AF9722-A15A-4B72-A418-8717EABB4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711BF8-6E7B-4F8F-8B65-4CBF7FFF8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BEB07-4682-4A95-84E0-FE716316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7EFF40-994E-4921-B3D6-56EFA940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4F8E0D-2CBD-4396-92F3-C4627148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208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A6677E9-6E75-4E8D-8687-6EF8D810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53E9BA-3FCA-4940-A4F8-D70ED57F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CDBD36-1697-41A1-8E9E-E1FA257C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FF579C-275A-4CF2-B0CF-40C02074D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568D5E-508D-4744-81B1-F9CB0CFDD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5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6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A2C0E9-B383-4A9F-80C1-59F7CA8F4559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544076-1F64-4D70-8197-059DB1FE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58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matteo-rizz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lorenzo-leschiera-55a706156/" TargetMode="External"/><Relationship Id="rId5" Type="http://schemas.openxmlformats.org/officeDocument/2006/relationships/hyperlink" Target="https://www.linkedin.com/in/shendosmanaj/" TargetMode="Externa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149963/monitoring-workers-stress-levels-87f46a" TargetMode="External"/><Relationship Id="rId2" Type="http://schemas.openxmlformats.org/officeDocument/2006/relationships/hyperlink" Target="https://github.com/leschiera/Stress-Detecto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4CD854-277D-452E-B0D4-A3598D77A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Monitoring Workers' stress levels</a:t>
            </a:r>
            <a:endParaRPr lang="en-US" sz="4400" kern="120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12179F-60A9-4BF3-86C6-6050DFC1F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6DB2A43-3192-4C59-AA49-B44CCE4FF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Shend Osmanaj: </a:t>
            </a:r>
            <a:r>
              <a:rPr lang="en-US" sz="2000">
                <a:solidFill>
                  <a:srgbClr val="000000"/>
                </a:solidFill>
                <a:hlinkClick r:id="rId5"/>
              </a:rPr>
              <a:t>https://www.linkedin.com/in/shendosmanaj/</a:t>
            </a:r>
            <a:endParaRPr lang="en-US" sz="20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 Lorenzo Leschiera: </a:t>
            </a:r>
            <a:r>
              <a:rPr lang="en-US" sz="2000">
                <a:solidFill>
                  <a:srgbClr val="000000"/>
                </a:solidFill>
                <a:hlinkClick r:id="rId6"/>
              </a:rPr>
              <a:t>https://www.linkedin.com/in/lorenzo-leschiera-55a706156/</a:t>
            </a:r>
            <a:endParaRPr lang="en-US" sz="20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 Matteo Rizza: </a:t>
            </a:r>
            <a:r>
              <a:rPr lang="en-US" sz="2000">
                <a:solidFill>
                  <a:srgbClr val="000000"/>
                </a:solidFill>
                <a:hlinkClick r:id="rId7"/>
              </a:rPr>
              <a:t>https://www.linkedin.com/in/matteo-rizza/</a:t>
            </a:r>
            <a:endParaRPr lang="en-US" sz="20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8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2F72AA07-CC91-45DC-9C56-D8186775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" y="607603"/>
            <a:ext cx="2720002" cy="564279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1E5239-7C70-44C3-9357-AE667C128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6" t="40343" r="35554" b="28179"/>
          <a:stretch/>
        </p:blipFill>
        <p:spPr>
          <a:xfrm>
            <a:off x="3886961" y="2299447"/>
            <a:ext cx="7982860" cy="3950949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B488B897-359C-44E1-831D-B9E0A3EAA3D3}"/>
              </a:ext>
            </a:extLst>
          </p:cNvPr>
          <p:cNvSpPr/>
          <p:nvPr/>
        </p:nvSpPr>
        <p:spPr>
          <a:xfrm>
            <a:off x="6159842" y="749646"/>
            <a:ext cx="4450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u="sng" dirty="0" err="1">
                <a:solidFill>
                  <a:prstClr val="black"/>
                </a:solidFill>
                <a:latin typeface="Calibri" panose="020F0502020204030204"/>
              </a:rPr>
              <a:t>LogIn</a:t>
            </a:r>
            <a:endParaRPr lang="it-IT" sz="40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6947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4052D8-A023-4379-B3DC-B7CFFFBF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6" y="603121"/>
            <a:ext cx="2720002" cy="56427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EE92E6B-91D4-4B77-968C-F65CE564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0" t="25684" r="15037" b="28694"/>
          <a:stretch/>
        </p:blipFill>
        <p:spPr>
          <a:xfrm>
            <a:off x="4008623" y="2173941"/>
            <a:ext cx="7847200" cy="40764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A7110-5318-4847-8AF6-344E1F7112FC}"/>
              </a:ext>
            </a:extLst>
          </p:cNvPr>
          <p:cNvSpPr txBox="1"/>
          <p:nvPr/>
        </p:nvSpPr>
        <p:spPr>
          <a:xfrm>
            <a:off x="7058921" y="748554"/>
            <a:ext cx="1837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u="sng" dirty="0" err="1">
                <a:solidFill>
                  <a:prstClr val="black"/>
                </a:solidFill>
                <a:latin typeface="Calibri" panose="020F0502020204030204"/>
              </a:rPr>
              <a:t>Publish</a:t>
            </a:r>
            <a:endParaRPr lang="it-IT" sz="40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13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FC11F13-93EF-4E4F-9161-8D9F4495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1" y="607603"/>
            <a:ext cx="2720003" cy="56427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A33544-C114-404A-A52C-FE7029E1D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t="24248" r="21471" b="31569"/>
          <a:stretch/>
        </p:blipFill>
        <p:spPr>
          <a:xfrm>
            <a:off x="4010698" y="2151529"/>
            <a:ext cx="7757725" cy="409886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E5B718-548D-489D-AA28-D876CD043B26}"/>
              </a:ext>
            </a:extLst>
          </p:cNvPr>
          <p:cNvSpPr txBox="1"/>
          <p:nvPr/>
        </p:nvSpPr>
        <p:spPr>
          <a:xfrm>
            <a:off x="6714564" y="793377"/>
            <a:ext cx="25280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u="sng" dirty="0" err="1">
                <a:solidFill>
                  <a:prstClr val="black"/>
                </a:solidFill>
                <a:latin typeface="Calibri" panose="020F0502020204030204"/>
              </a:rPr>
              <a:t>Subscribe</a:t>
            </a:r>
            <a:endParaRPr lang="it-IT" sz="40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85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9036495-20F4-40EE-B4C0-0848FBF6F78D}"/>
              </a:ext>
            </a:extLst>
          </p:cNvPr>
          <p:cNvSpPr/>
          <p:nvPr/>
        </p:nvSpPr>
        <p:spPr>
          <a:xfrm>
            <a:off x="3827590" y="2967335"/>
            <a:ext cx="1847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481BD2-AB1E-4913-9FB0-3C23BFD4D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8" y="607603"/>
            <a:ext cx="2720001" cy="56427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7C8789-0B46-4CB3-BC93-FF8AFAED9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t="12508" r="16726" b="21581"/>
          <a:stretch/>
        </p:blipFill>
        <p:spPr>
          <a:xfrm>
            <a:off x="4227923" y="1730242"/>
            <a:ext cx="7659278" cy="45201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E2C764-71E0-45B4-A1E1-93FC03EA1EE8}"/>
              </a:ext>
            </a:extLst>
          </p:cNvPr>
          <p:cNvSpPr txBox="1"/>
          <p:nvPr/>
        </p:nvSpPr>
        <p:spPr>
          <a:xfrm>
            <a:off x="6019014" y="697251"/>
            <a:ext cx="5267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u="sng" dirty="0">
                <a:solidFill>
                  <a:prstClr val="black"/>
                </a:solidFill>
                <a:latin typeface="Calibri" panose="020F0502020204030204"/>
              </a:rPr>
              <a:t>Notification of Stress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F1DCA7-49C2-4D34-B7C6-9F32E8B951B2}"/>
              </a:ext>
            </a:extLst>
          </p:cNvPr>
          <p:cNvSpPr/>
          <p:nvPr/>
        </p:nvSpPr>
        <p:spPr>
          <a:xfrm>
            <a:off x="890833" y="2967335"/>
            <a:ext cx="2685746" cy="567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noFill/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80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E88A9F-E6B0-46F2-90F6-42E5A63A1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411" y="1132194"/>
            <a:ext cx="6467867" cy="414465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b="1" dirty="0"/>
              <a:t>Graphite</a:t>
            </a:r>
            <a:r>
              <a:rPr lang="en-US" sz="2400" dirty="0"/>
              <a:t> is a tool that does two things: </a:t>
            </a:r>
          </a:p>
          <a:p>
            <a:r>
              <a:rPr lang="en-US" sz="2400" dirty="0"/>
              <a:t>storing numeric time-series data and rendering graphs of this data on demand.  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Graphite components:</a:t>
            </a:r>
          </a:p>
          <a:p>
            <a:pPr lvl="0" indent="-228600">
              <a:buFont typeface="Arial" panose="020B0604020202020204" pitchFamily="34" charset="0"/>
              <a:buChar char="•"/>
            </a:pPr>
            <a:r>
              <a:rPr lang="en-US" sz="2400" dirty="0"/>
              <a:t>carbon </a:t>
            </a:r>
          </a:p>
          <a:p>
            <a:pPr lvl="0" indent="-228600">
              <a:buFont typeface="Arial" panose="020B0604020202020204" pitchFamily="34" charset="0"/>
              <a:buChar char="•"/>
            </a:pPr>
            <a:r>
              <a:rPr lang="en-US" sz="2400" dirty="0"/>
              <a:t>whisper </a:t>
            </a:r>
          </a:p>
          <a:p>
            <a:pPr lvl="0" indent="-228600">
              <a:buFont typeface="Arial" panose="020B0604020202020204" pitchFamily="34" charset="0"/>
              <a:buChar char="•"/>
            </a:pPr>
            <a:r>
              <a:rPr lang="en-US" sz="2400" dirty="0"/>
              <a:t>graphite </a:t>
            </a:r>
            <a:r>
              <a:rPr lang="en-US" sz="2400" dirty="0" err="1"/>
              <a:t>webapp</a:t>
            </a:r>
            <a:r>
              <a:rPr lang="en-US" sz="240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24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25817115-3714-45F6-B24F-FB52D2BA74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4" r="28004"/>
          <a:stretch>
            <a:fillRect/>
          </a:stretch>
        </p:blipFill>
        <p:spPr>
          <a:xfrm>
            <a:off x="9261719" y="2857501"/>
            <a:ext cx="1349131" cy="11429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CD836AB-2EB4-4BFF-8E80-D9DBE901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13" y="2810693"/>
            <a:ext cx="3559946" cy="12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0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3FE605-0528-4701-94A9-D2BBD297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Carbon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710278BF-F5D3-4021-B3C8-1B8EFBF6AA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4" r="1" b="843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582C5C-CB67-4407-9B4A-87549EB35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Several Carbon daemons can be used in a single Graphite configuration: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carbon-cache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carbon-relay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carbon-aggregator</a:t>
            </a:r>
          </a:p>
        </p:txBody>
      </p:sp>
    </p:spTree>
    <p:extLst>
      <p:ext uri="{BB962C8B-B14F-4D97-AF65-F5344CB8AC3E}">
        <p14:creationId xmlns:p14="http://schemas.microsoft.com/office/powerpoint/2010/main" val="414289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8D7FE1-A6DC-42E6-9DB7-A14E04C3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Graphite web application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43554F-42B6-4475-B279-561682BD2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the most visible and dynamic component of a Graphite.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where you can design graphs that plot your data.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BCE5B-29F5-4DD4-A66F-D7B130C6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297763" y="1590540"/>
            <a:ext cx="6250769" cy="35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7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F8F96-9DCA-437B-9522-30EFA64F9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95799"/>
            <a:ext cx="12055876" cy="2055921"/>
          </a:xfrm>
        </p:spPr>
        <p:txBody>
          <a:bodyPr>
            <a:noAutofit/>
          </a:bodyPr>
          <a:lstStyle/>
          <a:p>
            <a:r>
              <a:rPr lang="it-IT" sz="3200" dirty="0" err="1"/>
              <a:t>Useful</a:t>
            </a:r>
            <a:r>
              <a:rPr lang="it-IT" sz="3200" dirty="0"/>
              <a:t> links:</a:t>
            </a:r>
          </a:p>
          <a:p>
            <a:r>
              <a:rPr lang="it-IT" sz="2000" dirty="0">
                <a:solidFill>
                  <a:schemeClr val="accent1"/>
                </a:solidFill>
                <a:highlight>
                  <a:srgbClr val="C0C0C0"/>
                </a:highligh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https://github.com/leschiera/Stress-Detector</a:t>
            </a:r>
            <a:endParaRPr lang="it-IT" sz="2000" dirty="0">
              <a:solidFill>
                <a:schemeClr val="accent1"/>
              </a:solidFill>
              <a:highlight>
                <a:srgbClr val="C0C0C0"/>
              </a:highlight>
            </a:endParaRPr>
          </a:p>
          <a:p>
            <a:endParaRPr lang="it-IT" sz="2000" dirty="0">
              <a:solidFill>
                <a:schemeClr val="accent1"/>
              </a:solidFill>
              <a:highlight>
                <a:srgbClr val="C0C0C0"/>
              </a:highlight>
            </a:endParaRPr>
          </a:p>
          <a:p>
            <a:pPr algn="l"/>
            <a:r>
              <a:rPr lang="it-IT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                                                 </a:t>
            </a:r>
            <a:r>
              <a:rPr lang="it-IT" sz="2000" dirty="0">
                <a:solidFill>
                  <a:schemeClr val="accent1"/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https://www.hackster.io/149963/monitoring-workers-stress-levels-87f46a</a:t>
            </a:r>
            <a:endParaRPr lang="it-IT" sz="2000" dirty="0">
              <a:solidFill>
                <a:schemeClr val="accent1"/>
              </a:solidFill>
              <a:highlight>
                <a:srgbClr val="C0C0C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A4B8EF-A616-4A8A-A024-DC659CBD5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it-IT" sz="4000">
                <a:solidFill>
                  <a:schemeClr val="bg2"/>
                </a:solidFill>
              </a:rPr>
              <a:t>Thanks for the attention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DB1FD2-5B18-4079-8D18-BD12C580D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52" y="5735107"/>
            <a:ext cx="2591181" cy="5858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C2C11D-E360-4640-ADD8-F8CBA7433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35" y="4769393"/>
            <a:ext cx="2304189" cy="8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5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1F9D9-79BD-4803-B903-F505240B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Motivations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F3C032-B457-4EB5-A9E7-5E3564F8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Direct costs: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DC162E-6C55-4D3D-AFD9-D53D0E0D8A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GB" dirty="0"/>
              <a:t>Health costs for the injured</a:t>
            </a:r>
            <a:endParaRPr lang="it-IT" dirty="0"/>
          </a:p>
          <a:p>
            <a:pPr lvl="0"/>
            <a:r>
              <a:rPr lang="en-GB" dirty="0"/>
              <a:t>Legal costs</a:t>
            </a:r>
            <a:endParaRPr lang="it-IT" dirty="0"/>
          </a:p>
          <a:p>
            <a:pPr lvl="0"/>
            <a:r>
              <a:rPr lang="en-GB" dirty="0"/>
              <a:t>Insurance costs</a:t>
            </a:r>
            <a:endParaRPr lang="it-IT" dirty="0"/>
          </a:p>
          <a:p>
            <a:pPr lvl="0"/>
            <a:r>
              <a:rPr lang="en-GB" dirty="0"/>
              <a:t>Costs for damage</a:t>
            </a:r>
            <a:endParaRPr lang="it-IT" dirty="0"/>
          </a:p>
          <a:p>
            <a:pPr lvl="0"/>
            <a:r>
              <a:rPr lang="en-GB" dirty="0"/>
              <a:t>Lost production for interruptions caused by accidents</a:t>
            </a:r>
            <a:endParaRPr lang="it-IT" dirty="0"/>
          </a:p>
          <a:p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4EEF89-BDD1-48A1-B76A-EC88F966A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Indirect</a:t>
            </a:r>
            <a:r>
              <a:rPr lang="it-IT" dirty="0"/>
              <a:t> costs: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DCBD0A-FD79-449D-85AD-10B764B85C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GB" dirty="0"/>
              <a:t>Workforce Extraordinary costs and Substitutions</a:t>
            </a:r>
            <a:endParaRPr lang="it-IT" dirty="0"/>
          </a:p>
          <a:p>
            <a:pPr lvl="0"/>
            <a:r>
              <a:rPr lang="en-GB" dirty="0"/>
              <a:t>Cost of activities investigation, compiling records and reports with the supervisory authorities</a:t>
            </a:r>
            <a:endParaRPr lang="it-IT" dirty="0"/>
          </a:p>
          <a:p>
            <a:pPr lvl="0"/>
            <a:r>
              <a:rPr lang="en-GB" dirty="0"/>
              <a:t>Damage Image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782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FF03DA8-740E-467D-BDC5-FC796102E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1" y="2072522"/>
            <a:ext cx="9742252" cy="271295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E976A90-E7CF-4085-89C4-A32FB79A6D19}"/>
              </a:ext>
            </a:extLst>
          </p:cNvPr>
          <p:cNvSpPr/>
          <p:nvPr/>
        </p:nvSpPr>
        <p:spPr>
          <a:xfrm>
            <a:off x="1740024" y="685875"/>
            <a:ext cx="8318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algn="just"/>
            <a:r>
              <a:rPr lang="en-GB" dirty="0"/>
              <a:t>Our idea is to monitor the heartbeat of workers through polar optical sensors, save the acquired data in real time to </a:t>
            </a:r>
            <a:r>
              <a:rPr lang="en-GB" dirty="0" err="1"/>
              <a:t>analyze</a:t>
            </a:r>
            <a:r>
              <a:rPr lang="en-GB" dirty="0"/>
              <a:t> them and, in the event of anomalies or emergencies, send an alarm signal to the workplace supervisor so as to act promptly. </a:t>
            </a:r>
            <a:endParaRPr lang="it-IT" dirty="0"/>
          </a:p>
          <a:p>
            <a:pPr algn="just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6350E01-10D4-4DAF-9940-FAE47B33058E}"/>
              </a:ext>
            </a:extLst>
          </p:cNvPr>
          <p:cNvSpPr/>
          <p:nvPr/>
        </p:nvSpPr>
        <p:spPr>
          <a:xfrm>
            <a:off x="4590789" y="329119"/>
            <a:ext cx="2409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3200" b="1" u="sng" dirty="0" err="1">
                <a:solidFill>
                  <a:prstClr val="black"/>
                </a:solidFill>
                <a:latin typeface="Calibri" panose="020F0502020204030204"/>
              </a:rPr>
              <a:t>Our</a:t>
            </a:r>
            <a:r>
              <a:rPr lang="it-IT" sz="3200" b="1" u="sng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3200" b="1" u="sng" dirty="0" err="1">
                <a:solidFill>
                  <a:prstClr val="black"/>
                </a:solidFill>
                <a:latin typeface="Calibri" panose="020F0502020204030204"/>
              </a:rPr>
              <a:t>proposal</a:t>
            </a:r>
            <a:endParaRPr lang="it-IT" sz="32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33D05EAF-A767-46F7-AA06-22F64098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57" y="5385218"/>
            <a:ext cx="2407664" cy="5588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BDDF51B-8219-457A-9F44-4FB78991A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9" y="4790422"/>
            <a:ext cx="1904533" cy="13287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A899BDE-CBFF-4E50-ADBB-87BCF0B15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84" y="5142292"/>
            <a:ext cx="1216801" cy="12168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0A0D27-A515-446F-A905-E32DE71D7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68" y="5387243"/>
            <a:ext cx="2092584" cy="7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">
            <a:extLst>
              <a:ext uri="{FF2B5EF4-FFF2-40B4-BE49-F238E27FC236}">
                <a16:creationId xmlns:a16="http://schemas.microsoft.com/office/drawing/2014/main" id="{E391D231-3720-4CE7-A740-782BAA43E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28" y="119388"/>
            <a:ext cx="3241943" cy="75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489FA-0A0D-4B90-9906-DAC7CB6B8D61}"/>
              </a:ext>
            </a:extLst>
          </p:cNvPr>
          <p:cNvSpPr txBox="1"/>
          <p:nvPr/>
        </p:nvSpPr>
        <p:spPr>
          <a:xfrm>
            <a:off x="1588168" y="1158443"/>
            <a:ext cx="9615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TensorFlow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w’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ed by Google.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used for creating machine learning applications such as neural networks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oT devices.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 was created by Google.</a:t>
            </a:r>
            <a:endParaRPr kumimoji="0" lang="sq-XK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DD776-F989-46C2-803D-CA7662F1D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00" y="2552791"/>
            <a:ext cx="4539451" cy="41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3318BF0-A1F2-4113-85C7-66C34F001B58}"/>
              </a:ext>
            </a:extLst>
          </p:cNvPr>
          <p:cNvSpPr/>
          <p:nvPr/>
        </p:nvSpPr>
        <p:spPr>
          <a:xfrm>
            <a:off x="4073298" y="2860803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D166A-51FD-4A1E-92E2-DA44F54EAF88}"/>
              </a:ext>
            </a:extLst>
          </p:cNvPr>
          <p:cNvSpPr txBox="1"/>
          <p:nvPr/>
        </p:nvSpPr>
        <p:spPr>
          <a:xfrm>
            <a:off x="1892968" y="657726"/>
            <a:ext cx="1009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ing the model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39379-B956-473D-81FB-4D10FF0E04BA}"/>
              </a:ext>
            </a:extLst>
          </p:cNvPr>
          <p:cNvSpPr txBox="1"/>
          <p:nvPr/>
        </p:nvSpPr>
        <p:spPr>
          <a:xfrm>
            <a:off x="1892968" y="1242500"/>
            <a:ext cx="1009048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q-X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Get the data from the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and format them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he algorithm.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Create the tensorflow placeholders so we can feed our training examples x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y into optimizer during the training process.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z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gh gradient descent optimizer.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Declare hypothesis,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z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 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z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Do the training process inside a tensorflow session and save the model.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q-XK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3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4BFC5-80FB-4A6C-A64B-C3775823DA6E}"/>
              </a:ext>
            </a:extLst>
          </p:cNvPr>
          <p:cNvSpPr txBox="1"/>
          <p:nvPr/>
        </p:nvSpPr>
        <p:spPr>
          <a:xfrm>
            <a:off x="1935331" y="402455"/>
            <a:ext cx="107206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0293A-45E1-402E-8B62-35B8A0364412}"/>
              </a:ext>
            </a:extLst>
          </p:cNvPr>
          <p:cNvSpPr txBox="1"/>
          <p:nvPr/>
        </p:nvSpPr>
        <p:spPr>
          <a:xfrm>
            <a:off x="1935331" y="1180730"/>
            <a:ext cx="101294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learning 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sed learning 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the output  is either zero or one.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Categorizes data into discrete classes by learning the relationship from a given 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Its goal is to minimize the error between its predictions and training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hypoth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id function which has values from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z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y = sigmoi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*x +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(z) = 1/(1 +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^-z)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 is the weight matrix and b is the bias of the model.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 find the optimal values for w and b,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hich the cost function J is minimum.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 cost function will then be optimized using Gradient Descent.</a:t>
            </a:r>
          </a:p>
        </p:txBody>
      </p:sp>
      <p:sp>
        <p:nvSpPr>
          <p:cNvPr id="5" name="AutoShape 2" descr=" \sigma(z) = \frac{1}{1 + e^{-z}}  ">
            <a:extLst>
              <a:ext uri="{FF2B5EF4-FFF2-40B4-BE49-F238E27FC236}">
                <a16:creationId xmlns:a16="http://schemas.microsoft.com/office/drawing/2014/main" id="{8B4CF30F-1576-450C-B40A-CFEF590BBA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33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1EECE-5C8F-4923-B051-A4C5EEEE8FF0}"/>
              </a:ext>
            </a:extLst>
          </p:cNvPr>
          <p:cNvSpPr txBox="1"/>
          <p:nvPr/>
        </p:nvSpPr>
        <p:spPr>
          <a:xfrm>
            <a:off x="1892968" y="336884"/>
            <a:ext cx="102990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 x with m rows and 2 column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Output: Prediction y,that gives value 0(not-stressed) or 1 (stressed), based from the input.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q-XK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After creating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, we save it.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For using our model in mobile app we need to use the converter to conver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.tflite format.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After finishing the conversion,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.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 in Android Studio for inte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</a:t>
            </a:r>
            <a:r>
              <a:rPr kumimoji="0" lang="sq-XK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35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B9D2407-7AB3-40A5-B223-CD7C2CC1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9" t="27354" r="3544" b="16014"/>
          <a:stretch/>
        </p:blipFill>
        <p:spPr>
          <a:xfrm>
            <a:off x="5651369" y="2366128"/>
            <a:ext cx="5288438" cy="38838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EE87682-FDF9-4535-BB1E-F53DBDAF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4" y="2012623"/>
            <a:ext cx="4237348" cy="42373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124C52-1A83-41DC-A419-EAF1D97DBFD7}"/>
              </a:ext>
            </a:extLst>
          </p:cNvPr>
          <p:cNvSpPr txBox="1"/>
          <p:nvPr/>
        </p:nvSpPr>
        <p:spPr>
          <a:xfrm>
            <a:off x="2917597" y="721150"/>
            <a:ext cx="7084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u="sng" dirty="0" err="1">
                <a:solidFill>
                  <a:prstClr val="black"/>
                </a:solidFill>
                <a:latin typeface="Calibri" panose="020F0502020204030204"/>
              </a:rPr>
              <a:t>Polar</a:t>
            </a:r>
            <a:r>
              <a:rPr lang="it-IT" sz="3200" b="1" u="sng" dirty="0">
                <a:solidFill>
                  <a:prstClr val="black"/>
                </a:solidFill>
                <a:latin typeface="Calibri" panose="020F0502020204030204"/>
              </a:rPr>
              <a:t> OH1 Heart Rate Sensor</a:t>
            </a:r>
            <a:endParaRPr lang="en-US" sz="32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587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34D6AF-3D26-46F9-AABF-02E2A5E1D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9" t="12989" r="2578" b="18282"/>
          <a:stretch/>
        </p:blipFill>
        <p:spPr>
          <a:xfrm>
            <a:off x="3176047" y="1993768"/>
            <a:ext cx="8290876" cy="406295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669596-1806-486D-B12D-D6A55A48598C}"/>
              </a:ext>
            </a:extLst>
          </p:cNvPr>
          <p:cNvSpPr txBox="1"/>
          <p:nvPr/>
        </p:nvSpPr>
        <p:spPr>
          <a:xfrm>
            <a:off x="5107885" y="801279"/>
            <a:ext cx="3165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b="1" u="sng" dirty="0" err="1">
                <a:solidFill>
                  <a:prstClr val="black"/>
                </a:solidFill>
                <a:latin typeface="Calibri" panose="020F0502020204030204"/>
              </a:rPr>
              <a:t>AWSIoT</a:t>
            </a:r>
            <a:endParaRPr lang="en-US" sz="40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0545DE-E44D-4D11-B48E-7D9DF6B7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0" y="5054534"/>
            <a:ext cx="2374590" cy="14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511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Widescreen</PresentationFormat>
  <Paragraphs>70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Tema di Office</vt:lpstr>
      <vt:lpstr>Parallasse</vt:lpstr>
      <vt:lpstr>Parallax</vt:lpstr>
      <vt:lpstr>Monitoring Workers' stress levels</vt:lpstr>
      <vt:lpstr>Motivations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Carbon</vt:lpstr>
      <vt:lpstr>Graphite web application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Workers' stress levels</dc:title>
  <dc:creator>Matteo Rizza</dc:creator>
  <cp:lastModifiedBy>Matteo Rizza</cp:lastModifiedBy>
  <cp:revision>10</cp:revision>
  <dcterms:created xsi:type="dcterms:W3CDTF">2019-04-08T15:36:38Z</dcterms:created>
  <dcterms:modified xsi:type="dcterms:W3CDTF">2019-04-10T16:46:26Z</dcterms:modified>
</cp:coreProperties>
</file>